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sldIdLst>
    <p:sldId id="256" r:id="rId2"/>
    <p:sldId id="258" r:id="rId3"/>
    <p:sldId id="262" r:id="rId4"/>
    <p:sldId id="257" r:id="rId5"/>
    <p:sldId id="259" r:id="rId6"/>
    <p:sldId id="260" r:id="rId7"/>
    <p:sldId id="264" r:id="rId8"/>
    <p:sldId id="263" r:id="rId9"/>
    <p:sldId id="265" r:id="rId10"/>
    <p:sldId id="261"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8508" autoAdjust="0"/>
  </p:normalViewPr>
  <p:slideViewPr>
    <p:cSldViewPr>
      <p:cViewPr varScale="1">
        <p:scale>
          <a:sx n="57" d="100"/>
          <a:sy n="57" d="100"/>
        </p:scale>
        <p:origin x="-1524"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7384B1-4124-4AF2-B9BD-14ECFA96B9B1}" type="datetimeFigureOut">
              <a:rPr lang="en-CA" smtClean="0"/>
              <a:t>20/11/2012</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78AFAE-E0DA-463B-9827-EBEBB11D1EBC}" type="slidenum">
              <a:rPr lang="en-CA" smtClean="0"/>
              <a:t>‹#›</a:t>
            </a:fld>
            <a:endParaRPr lang="en-CA"/>
          </a:p>
        </p:txBody>
      </p:sp>
    </p:spTree>
    <p:extLst>
      <p:ext uri="{BB962C8B-B14F-4D97-AF65-F5344CB8AC3E}">
        <p14:creationId xmlns:p14="http://schemas.microsoft.com/office/powerpoint/2010/main" val="1117544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Slides 1-4=</a:t>
            </a:r>
            <a:r>
              <a:rPr lang="en-CA" baseline="0" dirty="0" smtClean="0"/>
              <a:t> 5 minutes</a:t>
            </a:r>
            <a:endParaRPr lang="en-CA" dirty="0"/>
          </a:p>
        </p:txBody>
      </p:sp>
      <p:sp>
        <p:nvSpPr>
          <p:cNvPr id="4" name="Slide Number Placeholder 3"/>
          <p:cNvSpPr>
            <a:spLocks noGrp="1"/>
          </p:cNvSpPr>
          <p:nvPr>
            <p:ph type="sldNum" sz="quarter" idx="10"/>
          </p:nvPr>
        </p:nvSpPr>
        <p:spPr/>
        <p:txBody>
          <a:bodyPr/>
          <a:lstStyle/>
          <a:p>
            <a:fld id="{E078AFAE-E0DA-463B-9827-EBEBB11D1EBC}" type="slidenum">
              <a:rPr lang="en-CA" smtClean="0"/>
              <a:t>1</a:t>
            </a:fld>
            <a:endParaRPr lang="en-CA"/>
          </a:p>
        </p:txBody>
      </p:sp>
    </p:spTree>
    <p:extLst>
      <p:ext uri="{BB962C8B-B14F-4D97-AF65-F5344CB8AC3E}">
        <p14:creationId xmlns:p14="http://schemas.microsoft.com/office/powerpoint/2010/main" val="7987579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itchFamily="34" charset="0"/>
              <a:buChar char="•"/>
            </a:pPr>
            <a:r>
              <a:rPr lang="en-CA" dirty="0" err="1" smtClean="0"/>
              <a:t>Storify</a:t>
            </a:r>
            <a:r>
              <a:rPr lang="en-CA" dirty="0" smtClean="0"/>
              <a:t> </a:t>
            </a:r>
            <a:r>
              <a:rPr lang="en-CA" dirty="0" smtClean="0"/>
              <a:t>has turned out to be a great way to tell our</a:t>
            </a:r>
            <a:r>
              <a:rPr lang="en-CA" baseline="0" dirty="0" smtClean="0"/>
              <a:t> story</a:t>
            </a:r>
            <a:r>
              <a:rPr lang="en-CA" baseline="0" dirty="0" smtClean="0"/>
              <a:t>. See Carolyn’s assessment/critical thinking </a:t>
            </a:r>
            <a:r>
              <a:rPr lang="en-CA" baseline="0" dirty="0" err="1" smtClean="0"/>
              <a:t>storify</a:t>
            </a:r>
            <a:r>
              <a:rPr lang="en-CA" baseline="0" dirty="0" smtClean="0"/>
              <a:t> </a:t>
            </a:r>
            <a:r>
              <a:rPr lang="en-CA" baseline="0" smtClean="0"/>
              <a:t>(almost 5000 views).</a:t>
            </a:r>
            <a:endParaRPr lang="en-CA" baseline="0" dirty="0" smtClean="0"/>
          </a:p>
          <a:p>
            <a:pPr marL="171450" indent="-171450">
              <a:buFont typeface="Arial" pitchFamily="34" charset="0"/>
              <a:buChar char="•"/>
            </a:pPr>
            <a:r>
              <a:rPr lang="en-CA" baseline="0" dirty="0" smtClean="0"/>
              <a:t>We will be </a:t>
            </a:r>
            <a:r>
              <a:rPr lang="en-CA" baseline="0" dirty="0" err="1" smtClean="0"/>
              <a:t>storifying</a:t>
            </a:r>
            <a:r>
              <a:rPr lang="en-CA" baseline="0" dirty="0" smtClean="0"/>
              <a:t> today’s session as well, and your tweets will be the main content of our story. </a:t>
            </a:r>
            <a:endParaRPr lang="en-CA" baseline="0" dirty="0" smtClean="0"/>
          </a:p>
          <a:p>
            <a:endParaRPr lang="en-CA" dirty="0"/>
          </a:p>
        </p:txBody>
      </p:sp>
      <p:sp>
        <p:nvSpPr>
          <p:cNvPr id="4" name="Slide Number Placeholder 3"/>
          <p:cNvSpPr>
            <a:spLocks noGrp="1"/>
          </p:cNvSpPr>
          <p:nvPr>
            <p:ph type="sldNum" sz="quarter" idx="10"/>
          </p:nvPr>
        </p:nvSpPr>
        <p:spPr/>
        <p:txBody>
          <a:bodyPr/>
          <a:lstStyle/>
          <a:p>
            <a:fld id="{E078AFAE-E0DA-463B-9827-EBEBB11D1EBC}" type="slidenum">
              <a:rPr lang="en-CA" smtClean="0"/>
              <a:t>10</a:t>
            </a:fld>
            <a:endParaRPr lang="en-CA"/>
          </a:p>
        </p:txBody>
      </p:sp>
    </p:spTree>
    <p:extLst>
      <p:ext uri="{BB962C8B-B14F-4D97-AF65-F5344CB8AC3E}">
        <p14:creationId xmlns:p14="http://schemas.microsoft.com/office/powerpoint/2010/main" val="22188950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itchFamily="2" charset="2"/>
              <a:buChar char="Ø"/>
            </a:pPr>
            <a:r>
              <a:rPr lang="en-CA" dirty="0" smtClean="0"/>
              <a:t>The “big picture” purpose of</a:t>
            </a:r>
            <a:r>
              <a:rPr lang="en-CA" baseline="0" dirty="0" smtClean="0"/>
              <a:t> this session is to improve student learning- with the sub purposes of supporting teachers’ work in assessment, and supporting AISI implementation</a:t>
            </a:r>
            <a:endParaRPr lang="en-CA" dirty="0"/>
          </a:p>
        </p:txBody>
      </p:sp>
      <p:sp>
        <p:nvSpPr>
          <p:cNvPr id="4" name="Slide Number Placeholder 3"/>
          <p:cNvSpPr>
            <a:spLocks noGrp="1"/>
          </p:cNvSpPr>
          <p:nvPr>
            <p:ph type="sldNum" sz="quarter" idx="10"/>
          </p:nvPr>
        </p:nvSpPr>
        <p:spPr/>
        <p:txBody>
          <a:bodyPr/>
          <a:lstStyle/>
          <a:p>
            <a:fld id="{E078AFAE-E0DA-463B-9827-EBEBB11D1EBC}" type="slidenum">
              <a:rPr lang="en-CA" smtClean="0"/>
              <a:t>2</a:t>
            </a:fld>
            <a:endParaRPr lang="en-CA"/>
          </a:p>
        </p:txBody>
      </p:sp>
    </p:spTree>
    <p:extLst>
      <p:ext uri="{BB962C8B-B14F-4D97-AF65-F5344CB8AC3E}">
        <p14:creationId xmlns:p14="http://schemas.microsoft.com/office/powerpoint/2010/main" val="3790263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itchFamily="2" charset="2"/>
              <a:buChar char="Ø"/>
            </a:pPr>
            <a:r>
              <a:rPr lang="en-CA" dirty="0" smtClean="0"/>
              <a:t>By the end of this </a:t>
            </a:r>
            <a:r>
              <a:rPr lang="en-CA" dirty="0" smtClean="0"/>
              <a:t>session, our intent is that </a:t>
            </a:r>
            <a:r>
              <a:rPr lang="en-CA" dirty="0" smtClean="0"/>
              <a:t>you will:</a:t>
            </a:r>
          </a:p>
          <a:p>
            <a:r>
              <a:rPr lang="en-CA" dirty="0" smtClean="0"/>
              <a:t>(3 outcomes </a:t>
            </a:r>
            <a:r>
              <a:rPr lang="en-CA" dirty="0" smtClean="0"/>
              <a:t>from </a:t>
            </a:r>
            <a:r>
              <a:rPr lang="en-CA" dirty="0" smtClean="0"/>
              <a:t>slide)</a:t>
            </a:r>
            <a:endParaRPr lang="en-CA" dirty="0"/>
          </a:p>
        </p:txBody>
      </p:sp>
      <p:sp>
        <p:nvSpPr>
          <p:cNvPr id="4" name="Slide Number Placeholder 3"/>
          <p:cNvSpPr>
            <a:spLocks noGrp="1"/>
          </p:cNvSpPr>
          <p:nvPr>
            <p:ph type="sldNum" sz="quarter" idx="10"/>
          </p:nvPr>
        </p:nvSpPr>
        <p:spPr/>
        <p:txBody>
          <a:bodyPr/>
          <a:lstStyle/>
          <a:p>
            <a:fld id="{E078AFAE-E0DA-463B-9827-EBEBB11D1EBC}" type="slidenum">
              <a:rPr lang="en-CA" smtClean="0"/>
              <a:t>3</a:t>
            </a:fld>
            <a:endParaRPr lang="en-CA"/>
          </a:p>
        </p:txBody>
      </p:sp>
    </p:spTree>
    <p:extLst>
      <p:ext uri="{BB962C8B-B14F-4D97-AF65-F5344CB8AC3E}">
        <p14:creationId xmlns:p14="http://schemas.microsoft.com/office/powerpoint/2010/main" val="1325182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itchFamily="2" charset="2"/>
              <a:buNone/>
            </a:pPr>
            <a:r>
              <a:rPr lang="en-CA" dirty="0" smtClean="0"/>
              <a:t>HOLD up the book.</a:t>
            </a:r>
          </a:p>
          <a:p>
            <a:pPr marL="171450" indent="-171450">
              <a:buFont typeface="Wingdings" pitchFamily="2" charset="2"/>
              <a:buChar char="Ø"/>
            </a:pPr>
            <a:r>
              <a:rPr lang="en-CA" dirty="0" smtClean="0"/>
              <a:t>At</a:t>
            </a:r>
            <a:r>
              <a:rPr lang="en-CA" baseline="0" dirty="0" smtClean="0"/>
              <a:t> the AAC Fall Conference, AAC launched their latest </a:t>
            </a:r>
            <a:r>
              <a:rPr lang="en-CA" baseline="0" dirty="0" smtClean="0"/>
              <a:t>publication, </a:t>
            </a:r>
            <a:r>
              <a:rPr lang="en-CA" dirty="0" smtClean="0"/>
              <a:t>“</a:t>
            </a:r>
            <a:r>
              <a:rPr lang="en-CA" i="1" dirty="0" smtClean="0"/>
              <a:t>Creating</a:t>
            </a:r>
            <a:r>
              <a:rPr lang="en-CA" i="1" baseline="0" dirty="0" smtClean="0"/>
              <a:t> Credible Criteria”. </a:t>
            </a:r>
            <a:r>
              <a:rPr lang="en-CA" baseline="0" dirty="0" smtClean="0"/>
              <a:t>They wrote this book because they saw the need to provide teachers with support for creating criteria. This book is intended as a companion to </a:t>
            </a:r>
            <a:r>
              <a:rPr lang="en-CA" i="1" baseline="0" dirty="0" smtClean="0"/>
              <a:t>Building Better Rubrics</a:t>
            </a:r>
            <a:r>
              <a:rPr lang="en-CA" baseline="0" dirty="0" smtClean="0"/>
              <a:t>, and is essentially a prequel to </a:t>
            </a:r>
            <a:r>
              <a:rPr lang="en-CA" i="1" baseline="0" dirty="0" smtClean="0"/>
              <a:t>Building Better Rubrics</a:t>
            </a:r>
            <a:r>
              <a:rPr lang="en-CA" baseline="0" dirty="0" smtClean="0"/>
              <a:t>. </a:t>
            </a:r>
          </a:p>
          <a:p>
            <a:pPr marL="0" indent="0">
              <a:buFont typeface="Wingdings" pitchFamily="2" charset="2"/>
              <a:buNone/>
            </a:pPr>
            <a:endParaRPr lang="en-CA" baseline="0" dirty="0" smtClean="0"/>
          </a:p>
          <a:p>
            <a:pPr marL="171450" indent="-171450">
              <a:buFont typeface="Wingdings" pitchFamily="2" charset="2"/>
              <a:buChar char="Ø"/>
            </a:pPr>
            <a:r>
              <a:rPr lang="en-CA" baseline="0" dirty="0" smtClean="0"/>
              <a:t>3 years ago when </a:t>
            </a:r>
            <a:r>
              <a:rPr lang="en-CA" i="1" baseline="0" dirty="0" smtClean="0"/>
              <a:t>Building Better Rubrics </a:t>
            </a:r>
            <a:r>
              <a:rPr lang="en-CA" baseline="0" dirty="0" smtClean="0"/>
              <a:t>came out, Leah gave a copy to each school at a Lead Team meeting.</a:t>
            </a:r>
          </a:p>
          <a:p>
            <a:pPr marL="0" indent="0">
              <a:buFont typeface="Wingdings" pitchFamily="2" charset="2"/>
              <a:buNone/>
            </a:pPr>
            <a:endParaRPr lang="en-CA" baseline="0" dirty="0" smtClean="0"/>
          </a:p>
          <a:p>
            <a:pPr marL="171450" indent="-171450">
              <a:buFont typeface="Wingdings" pitchFamily="2" charset="2"/>
              <a:buChar char="Ø"/>
            </a:pPr>
            <a:r>
              <a:rPr lang="en-CA" baseline="0" dirty="0" smtClean="0"/>
              <a:t>We have now purchased a copy of </a:t>
            </a:r>
            <a:r>
              <a:rPr lang="en-CA" i="1" baseline="0" dirty="0" smtClean="0"/>
              <a:t>Creating Credible Criteria </a:t>
            </a:r>
            <a:r>
              <a:rPr lang="en-CA" baseline="0" dirty="0" smtClean="0"/>
              <a:t>for each school.</a:t>
            </a:r>
          </a:p>
          <a:p>
            <a:pPr marL="0" indent="0">
              <a:buFont typeface="Wingdings" pitchFamily="2" charset="2"/>
              <a:buNone/>
            </a:pPr>
            <a:r>
              <a:rPr lang="en-CA" baseline="0" dirty="0" smtClean="0"/>
              <a:t>Today, we’re going to spend some time looking at some specific components of the book. </a:t>
            </a:r>
          </a:p>
          <a:p>
            <a:endParaRPr lang="en-CA" dirty="0" smtClean="0"/>
          </a:p>
        </p:txBody>
      </p:sp>
      <p:sp>
        <p:nvSpPr>
          <p:cNvPr id="4" name="Slide Number Placeholder 3"/>
          <p:cNvSpPr>
            <a:spLocks noGrp="1"/>
          </p:cNvSpPr>
          <p:nvPr>
            <p:ph type="sldNum" sz="quarter" idx="10"/>
          </p:nvPr>
        </p:nvSpPr>
        <p:spPr/>
        <p:txBody>
          <a:bodyPr/>
          <a:lstStyle/>
          <a:p>
            <a:fld id="{E078AFAE-E0DA-463B-9827-EBEBB11D1EBC}" type="slidenum">
              <a:rPr lang="en-CA" smtClean="0"/>
              <a:t>4</a:t>
            </a:fld>
            <a:endParaRPr lang="en-CA"/>
          </a:p>
        </p:txBody>
      </p:sp>
    </p:spTree>
    <p:extLst>
      <p:ext uri="{BB962C8B-B14F-4D97-AF65-F5344CB8AC3E}">
        <p14:creationId xmlns:p14="http://schemas.microsoft.com/office/powerpoint/2010/main" val="15233168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itchFamily="2" charset="2"/>
              <a:buNone/>
            </a:pPr>
            <a:r>
              <a:rPr lang="en-CA" dirty="0" smtClean="0"/>
              <a:t>Slide 5= 10 minutes</a:t>
            </a:r>
          </a:p>
          <a:p>
            <a:pPr marL="171450" indent="-171450">
              <a:buFont typeface="Wingdings" pitchFamily="2" charset="2"/>
              <a:buChar char="Ø"/>
            </a:pPr>
            <a:r>
              <a:rPr lang="en-CA" dirty="0" smtClean="0"/>
              <a:t>Before</a:t>
            </a:r>
            <a:r>
              <a:rPr lang="en-CA" baseline="0" dirty="0" smtClean="0"/>
              <a:t> we get into the book, we’re going to do an activity to set the context for the use of criteria as it is articulated in this book. </a:t>
            </a:r>
          </a:p>
          <a:p>
            <a:r>
              <a:rPr lang="en-CA" baseline="0" dirty="0" smtClean="0"/>
              <a:t>We’re going to ask you to participate in a task that will help you differentiate between two different types of criteria</a:t>
            </a:r>
          </a:p>
          <a:p>
            <a:pPr marL="171450" indent="-171450">
              <a:buFontTx/>
              <a:buChar char="-"/>
            </a:pPr>
            <a:r>
              <a:rPr lang="en-CA" baseline="0" dirty="0" smtClean="0"/>
              <a:t>Criteria used to make a </a:t>
            </a:r>
            <a:r>
              <a:rPr lang="en-CA" baseline="0" dirty="0" smtClean="0"/>
              <a:t>judgement or articulated as success criteria </a:t>
            </a:r>
            <a:r>
              <a:rPr lang="en-CA" baseline="0" dirty="0" smtClean="0"/>
              <a:t>(as  per the critical thinking model)</a:t>
            </a:r>
          </a:p>
          <a:p>
            <a:pPr marL="171450" indent="-171450">
              <a:buFontTx/>
              <a:buChar char="-"/>
            </a:pPr>
            <a:r>
              <a:rPr lang="en-CA" baseline="0" dirty="0" smtClean="0"/>
              <a:t>Criteria used to articulate Programs of Study outcomes (as per the AAC assessment model)</a:t>
            </a:r>
          </a:p>
          <a:p>
            <a:pPr marL="171450" indent="-171450">
              <a:buFontTx/>
              <a:buChar char="-"/>
            </a:pPr>
            <a:endParaRPr lang="en-CA" baseline="0" dirty="0" smtClean="0"/>
          </a:p>
          <a:p>
            <a:pPr marL="171450" indent="-171450">
              <a:buFont typeface="Wingdings" pitchFamily="2" charset="2"/>
              <a:buChar char="Ø"/>
            </a:pPr>
            <a:r>
              <a:rPr lang="en-CA" baseline="0" dirty="0" smtClean="0"/>
              <a:t>Explain the handout: USE the Elmo</a:t>
            </a:r>
          </a:p>
          <a:p>
            <a:pPr marL="171450" indent="-171450">
              <a:buFont typeface="Wingdings" pitchFamily="2" charset="2"/>
              <a:buChar char="Ø"/>
            </a:pPr>
            <a:r>
              <a:rPr lang="en-CA" baseline="0" dirty="0" smtClean="0"/>
              <a:t>The handout contains 8 sets of Q and A’s. </a:t>
            </a:r>
          </a:p>
          <a:p>
            <a:pPr marL="171450" indent="-171450">
              <a:buFont typeface="Wingdings" pitchFamily="2" charset="2"/>
              <a:buChar char="Ø"/>
            </a:pPr>
            <a:r>
              <a:rPr lang="en-CA" baseline="0" dirty="0" smtClean="0"/>
              <a:t>In </a:t>
            </a:r>
            <a:r>
              <a:rPr lang="en-CA" baseline="0" dirty="0" smtClean="0"/>
              <a:t>LEFT hand column, the answers are </a:t>
            </a:r>
            <a:r>
              <a:rPr lang="en-CA" baseline="0" dirty="0" smtClean="0"/>
              <a:t>in the context of </a:t>
            </a:r>
            <a:r>
              <a:rPr lang="en-CA" baseline="0" dirty="0" smtClean="0"/>
              <a:t>“using criteria to make a judgement” and in the RIGHT hand column, the answers are </a:t>
            </a:r>
            <a:r>
              <a:rPr lang="en-CA" baseline="0" dirty="0" smtClean="0"/>
              <a:t>in the context of </a:t>
            </a:r>
            <a:r>
              <a:rPr lang="en-CA" baseline="0" dirty="0" smtClean="0"/>
              <a:t>“using criteria to articulate Programs of Study learner outcomes”</a:t>
            </a:r>
          </a:p>
          <a:p>
            <a:pPr marL="171450" indent="-171450">
              <a:buFont typeface="Wingdings" pitchFamily="2" charset="2"/>
              <a:buChar char="§"/>
            </a:pPr>
            <a:r>
              <a:rPr lang="en-CA" baseline="0" dirty="0" smtClean="0"/>
              <a:t>You need to fill in whatever is missing for each of the 8 Q and A’s- you will provide either the question, or one answer, or both answers</a:t>
            </a:r>
          </a:p>
          <a:p>
            <a:pPr marL="171450" indent="-171450">
              <a:buFont typeface="Wingdings" pitchFamily="2" charset="2"/>
              <a:buChar char="§"/>
            </a:pPr>
            <a:r>
              <a:rPr lang="en-CA" baseline="0" dirty="0" smtClean="0"/>
              <a:t>Questions 6 and 8 only require that you read them; there is nothing missing from questions 6 and 8  </a:t>
            </a:r>
          </a:p>
          <a:p>
            <a:pPr marL="171450" marR="0" indent="-171450" algn="l" defTabSz="914400" rtl="0" eaLnBrk="1" fontAlgn="auto" latinLnBrk="0" hangingPunct="1">
              <a:lnSpc>
                <a:spcPct val="100000"/>
              </a:lnSpc>
              <a:spcBef>
                <a:spcPts val="0"/>
              </a:spcBef>
              <a:spcAft>
                <a:spcPts val="0"/>
              </a:spcAft>
              <a:buClrTx/>
              <a:buSzTx/>
              <a:buFont typeface="Wingdings" pitchFamily="2" charset="2"/>
              <a:buChar char="§"/>
              <a:tabLst/>
              <a:defRPr/>
            </a:pPr>
            <a:r>
              <a:rPr lang="en-CA" baseline="0" dirty="0" smtClean="0"/>
              <a:t>With an elbow partner, you will fill in the empty spaces with whatever makes the most sense to you. </a:t>
            </a:r>
          </a:p>
          <a:p>
            <a:pPr marL="171450" indent="-171450">
              <a:buFont typeface="Wingdings" pitchFamily="2" charset="2"/>
              <a:buChar char="§"/>
            </a:pPr>
            <a:r>
              <a:rPr lang="en-CA" baseline="0" dirty="0" smtClean="0"/>
              <a:t>You have 5 minutes to complete the task.</a:t>
            </a:r>
          </a:p>
          <a:p>
            <a:pPr marL="171450" indent="-171450">
              <a:buFont typeface="Wingdings" pitchFamily="2" charset="2"/>
              <a:buChar char="§"/>
            </a:pPr>
            <a:endParaRPr lang="en-CA" baseline="0" dirty="0" smtClean="0"/>
          </a:p>
          <a:p>
            <a:pPr marL="171450" indent="-171450">
              <a:buFont typeface="Wingdings" pitchFamily="2" charset="2"/>
              <a:buChar char="§"/>
            </a:pPr>
            <a:r>
              <a:rPr lang="en-CA" baseline="0" dirty="0" smtClean="0"/>
              <a:t>Put “answer sheet” on Elmo to debrief- “you may have had different answers- the intent of this exercise was to help you to reflect on the two different definitions of criteria, you wording does not have to be exactly like ours.”</a:t>
            </a:r>
          </a:p>
          <a:p>
            <a:pPr marL="171450" indent="-171450">
              <a:buFont typeface="Wingdings" pitchFamily="2" charset="2"/>
              <a:buChar char="§"/>
            </a:pPr>
            <a:endParaRPr lang="en-CA" baseline="0" dirty="0" smtClean="0"/>
          </a:p>
        </p:txBody>
      </p:sp>
      <p:sp>
        <p:nvSpPr>
          <p:cNvPr id="4" name="Slide Number Placeholder 3"/>
          <p:cNvSpPr>
            <a:spLocks noGrp="1"/>
          </p:cNvSpPr>
          <p:nvPr>
            <p:ph type="sldNum" sz="quarter" idx="10"/>
          </p:nvPr>
        </p:nvSpPr>
        <p:spPr/>
        <p:txBody>
          <a:bodyPr/>
          <a:lstStyle/>
          <a:p>
            <a:fld id="{E078AFAE-E0DA-463B-9827-EBEBB11D1EBC}" type="slidenum">
              <a:rPr lang="en-CA" smtClean="0"/>
              <a:t>5</a:t>
            </a:fld>
            <a:endParaRPr lang="en-CA"/>
          </a:p>
        </p:txBody>
      </p:sp>
    </p:spTree>
    <p:extLst>
      <p:ext uri="{BB962C8B-B14F-4D97-AF65-F5344CB8AC3E}">
        <p14:creationId xmlns:p14="http://schemas.microsoft.com/office/powerpoint/2010/main" val="22503515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itchFamily="2" charset="2"/>
              <a:buNone/>
            </a:pPr>
            <a:r>
              <a:rPr lang="en-CA" b="0" dirty="0" smtClean="0"/>
              <a:t>Slide 6= 10 minutes</a:t>
            </a:r>
          </a:p>
          <a:p>
            <a:pPr marL="171450" indent="-171450">
              <a:buFont typeface="Wingdings" pitchFamily="2" charset="2"/>
              <a:buChar char="Ø"/>
            </a:pPr>
            <a:r>
              <a:rPr lang="en-CA" b="0" dirty="0" smtClean="0"/>
              <a:t>Now we’re going to get into the </a:t>
            </a:r>
            <a:r>
              <a:rPr lang="en-CA" b="0" i="1" dirty="0" smtClean="0"/>
              <a:t>Creating Credible</a:t>
            </a:r>
            <a:r>
              <a:rPr lang="en-CA" b="0" i="1" baseline="0" dirty="0" smtClean="0"/>
              <a:t> Criteria </a:t>
            </a:r>
            <a:r>
              <a:rPr lang="en-CA" b="0" dirty="0" smtClean="0"/>
              <a:t> book. This </a:t>
            </a:r>
            <a:r>
              <a:rPr lang="en-CA" b="0" baseline="0" dirty="0" smtClean="0"/>
              <a:t>book uses the term </a:t>
            </a:r>
            <a:r>
              <a:rPr lang="en-CA" b="1" baseline="0" dirty="0" smtClean="0"/>
              <a:t>criteria</a:t>
            </a:r>
            <a:r>
              <a:rPr lang="en-CA" b="0" baseline="0" dirty="0" smtClean="0"/>
              <a:t> as per the information on the RIGHT hand side of the handout we just worked on.</a:t>
            </a:r>
            <a:endParaRPr lang="en-CA" b="0" dirty="0" smtClean="0"/>
          </a:p>
          <a:p>
            <a:r>
              <a:rPr lang="en-CA" b="1" dirty="0" smtClean="0"/>
              <a:t>Hand out the books- </a:t>
            </a:r>
            <a:r>
              <a:rPr lang="en-CA" dirty="0" smtClean="0"/>
              <a:t>ONE representative from each school come up to get a book. </a:t>
            </a:r>
          </a:p>
          <a:p>
            <a:pPr marL="171450" indent="-171450">
              <a:buFont typeface="Wingdings" pitchFamily="2" charset="2"/>
              <a:buChar char="Ø"/>
            </a:pPr>
            <a:r>
              <a:rPr lang="en-CA" dirty="0" smtClean="0"/>
              <a:t>Please write your SCHOOL</a:t>
            </a:r>
            <a:r>
              <a:rPr lang="en-CA" baseline="0" dirty="0" smtClean="0"/>
              <a:t> NAME on the back of your book. </a:t>
            </a:r>
          </a:p>
          <a:p>
            <a:pPr marL="171450" indent="-171450">
              <a:buFont typeface="Wingdings" pitchFamily="2" charset="2"/>
              <a:buChar char="Ø"/>
            </a:pPr>
            <a:r>
              <a:rPr lang="en-CA" baseline="0" dirty="0" smtClean="0"/>
              <a:t>Now we’re going to dig into the book. The next activities will make use of some specific pages from the book. Handouts of those particular pages are provided for you .Those of you who DO have the book can also use the handouts so you don’t have to write in the book.  </a:t>
            </a:r>
          </a:p>
          <a:p>
            <a:endParaRPr lang="en-CA" dirty="0" smtClean="0"/>
          </a:p>
          <a:p>
            <a:pPr marL="171450" indent="-171450">
              <a:buFont typeface="Wingdings" pitchFamily="2" charset="2"/>
              <a:buChar char="Ø"/>
            </a:pPr>
            <a:r>
              <a:rPr lang="en-CA" dirty="0" smtClean="0"/>
              <a:t>The first section</a:t>
            </a:r>
            <a:r>
              <a:rPr lang="en-CA" baseline="0" dirty="0" smtClean="0"/>
              <a:t> of the book we’ll be looking at is the “Criteria: A Working Definition” section. </a:t>
            </a:r>
          </a:p>
          <a:p>
            <a:pPr marL="171450" indent="-171450">
              <a:buFont typeface="Wingdings" pitchFamily="2" charset="2"/>
              <a:buChar char="Ø"/>
            </a:pPr>
            <a:r>
              <a:rPr lang="en-CA" baseline="0" dirty="0" smtClean="0"/>
              <a:t>The </a:t>
            </a:r>
            <a:r>
              <a:rPr lang="en-CA" dirty="0" smtClean="0"/>
              <a:t>handout</a:t>
            </a:r>
            <a:r>
              <a:rPr lang="en-CA" baseline="0" dirty="0" smtClean="0"/>
              <a:t> for this activity has an hourglass on it and is copied from pages 3 and 5 of the book</a:t>
            </a:r>
          </a:p>
          <a:p>
            <a:pPr marL="171450" indent="-171450">
              <a:buFont typeface="Wingdings" pitchFamily="2" charset="2"/>
              <a:buChar char="Ø"/>
            </a:pPr>
            <a:r>
              <a:rPr lang="en-CA" baseline="0" dirty="0" smtClean="0"/>
              <a:t>Directions for the task:</a:t>
            </a:r>
          </a:p>
          <a:p>
            <a:pPr marL="0" indent="0">
              <a:buFont typeface="Wingdings" pitchFamily="2" charset="2"/>
              <a:buNone/>
            </a:pPr>
            <a:r>
              <a:rPr lang="en-CA" baseline="0" dirty="0" smtClean="0"/>
              <a:t>Read the slide</a:t>
            </a:r>
          </a:p>
          <a:p>
            <a:pPr marL="171450" indent="-171450">
              <a:buFont typeface="Wingdings" pitchFamily="2" charset="2"/>
              <a:buChar char="Ø"/>
            </a:pPr>
            <a:endParaRPr lang="en-CA" baseline="0" dirty="0" smtClean="0"/>
          </a:p>
          <a:p>
            <a:pPr marL="171450" indent="-171450">
              <a:buFont typeface="Wingdings" pitchFamily="2" charset="2"/>
              <a:buChar char="Ø"/>
            </a:pPr>
            <a:r>
              <a:rPr lang="en-CA" baseline="0" dirty="0" smtClean="0"/>
              <a:t>DEBRIEF- New learning for me was the 2</a:t>
            </a:r>
            <a:r>
              <a:rPr lang="en-CA" baseline="30000" dirty="0" smtClean="0"/>
              <a:t>nd</a:t>
            </a:r>
            <a:r>
              <a:rPr lang="en-CA" baseline="0" dirty="0" smtClean="0"/>
              <a:t> paragraph on page 3- Read this paragraph: “When criteria are used to represent learner outcomes…”</a:t>
            </a:r>
          </a:p>
          <a:p>
            <a:pPr marL="0" indent="0">
              <a:buFont typeface="Wingdings" pitchFamily="2" charset="2"/>
              <a:buNone/>
            </a:pPr>
            <a:r>
              <a:rPr lang="en-CA" baseline="0" dirty="0" smtClean="0"/>
              <a:t>We’re going to see this come to life when we look at some specific examples that are provided in the book. </a:t>
            </a:r>
            <a:endParaRPr lang="en-CA" dirty="0"/>
          </a:p>
        </p:txBody>
      </p:sp>
      <p:sp>
        <p:nvSpPr>
          <p:cNvPr id="4" name="Slide Number Placeholder 3"/>
          <p:cNvSpPr>
            <a:spLocks noGrp="1"/>
          </p:cNvSpPr>
          <p:nvPr>
            <p:ph type="sldNum" sz="quarter" idx="10"/>
          </p:nvPr>
        </p:nvSpPr>
        <p:spPr/>
        <p:txBody>
          <a:bodyPr/>
          <a:lstStyle/>
          <a:p>
            <a:fld id="{E078AFAE-E0DA-463B-9827-EBEBB11D1EBC}" type="slidenum">
              <a:rPr lang="en-CA" smtClean="0"/>
              <a:t>6</a:t>
            </a:fld>
            <a:endParaRPr lang="en-CA"/>
          </a:p>
        </p:txBody>
      </p:sp>
    </p:spTree>
    <p:extLst>
      <p:ext uri="{BB962C8B-B14F-4D97-AF65-F5344CB8AC3E}">
        <p14:creationId xmlns:p14="http://schemas.microsoft.com/office/powerpoint/2010/main" val="10658089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en-CA" dirty="0" smtClean="0"/>
              <a:t>Slides 7-8= 15 minutes</a:t>
            </a:r>
          </a:p>
          <a:p>
            <a:pPr marL="171450" marR="0" indent="-1714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CA" dirty="0" smtClean="0"/>
              <a:t>The section of the book “Articulating Criteria:</a:t>
            </a:r>
            <a:r>
              <a:rPr lang="en-CA" baseline="0" dirty="0" smtClean="0"/>
              <a:t> Steps for Success” walks teachers through how to do EACH of these steps.</a:t>
            </a:r>
          </a:p>
          <a:p>
            <a:pPr marL="171450" marR="0" indent="-171450" algn="l" defTabSz="914400" rtl="0" eaLnBrk="1" fontAlgn="auto" latinLnBrk="0" hangingPunct="1">
              <a:lnSpc>
                <a:spcPct val="100000"/>
              </a:lnSpc>
              <a:spcBef>
                <a:spcPts val="0"/>
              </a:spcBef>
              <a:spcAft>
                <a:spcPts val="0"/>
              </a:spcAft>
              <a:buClrTx/>
              <a:buSzTx/>
              <a:buFont typeface="Wingdings" pitchFamily="2" charset="2"/>
              <a:buChar char="Ø"/>
              <a:tabLst/>
              <a:defRPr/>
            </a:pPr>
            <a:r>
              <a:rPr lang="en-CA" baseline="0" dirty="0" smtClean="0"/>
              <a:t>Read through each of the steps on the slide.</a:t>
            </a:r>
          </a:p>
          <a:p>
            <a:pPr marL="0" marR="0" indent="0" algn="l" defTabSz="914400" rtl="0" eaLnBrk="1" fontAlgn="auto" latinLnBrk="0" hangingPunct="1">
              <a:lnSpc>
                <a:spcPct val="100000"/>
              </a:lnSpc>
              <a:spcBef>
                <a:spcPts val="0"/>
              </a:spcBef>
              <a:spcAft>
                <a:spcPts val="0"/>
              </a:spcAft>
              <a:buClrTx/>
              <a:buSzTx/>
              <a:buFontTx/>
              <a:buNone/>
              <a:tabLst/>
              <a:defRPr/>
            </a:pPr>
            <a:endParaRPr lang="en-CA" dirty="0" smtClean="0"/>
          </a:p>
          <a:p>
            <a:endParaRPr lang="en-CA" dirty="0" smtClean="0"/>
          </a:p>
        </p:txBody>
      </p:sp>
      <p:sp>
        <p:nvSpPr>
          <p:cNvPr id="4" name="Slide Number Placeholder 3"/>
          <p:cNvSpPr>
            <a:spLocks noGrp="1"/>
          </p:cNvSpPr>
          <p:nvPr>
            <p:ph type="sldNum" sz="quarter" idx="10"/>
          </p:nvPr>
        </p:nvSpPr>
        <p:spPr/>
        <p:txBody>
          <a:bodyPr/>
          <a:lstStyle/>
          <a:p>
            <a:fld id="{E078AFAE-E0DA-463B-9827-EBEBB11D1EBC}" type="slidenum">
              <a:rPr lang="en-CA" smtClean="0"/>
              <a:t>7</a:t>
            </a:fld>
            <a:endParaRPr lang="en-CA"/>
          </a:p>
        </p:txBody>
      </p:sp>
    </p:spTree>
    <p:extLst>
      <p:ext uri="{BB962C8B-B14F-4D97-AF65-F5344CB8AC3E}">
        <p14:creationId xmlns:p14="http://schemas.microsoft.com/office/powerpoint/2010/main" val="15249546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Wingdings" pitchFamily="2" charset="2"/>
              <a:buChar char="Ø"/>
            </a:pPr>
            <a:r>
              <a:rPr lang="en-CA" dirty="0" smtClean="0"/>
              <a:t>To help us understand</a:t>
            </a:r>
            <a:r>
              <a:rPr lang="en-CA" baseline="0" dirty="0" smtClean="0"/>
              <a:t> the steps, we </a:t>
            </a:r>
            <a:r>
              <a:rPr lang="en-CA" baseline="0" dirty="0" smtClean="0"/>
              <a:t>looked </a:t>
            </a:r>
            <a:r>
              <a:rPr lang="en-CA" baseline="0" dirty="0" smtClean="0"/>
              <a:t>really closely at some of the examples from the book. Through this investigation, we determined that some examples are better than others. </a:t>
            </a:r>
          </a:p>
          <a:p>
            <a:pPr marL="171450" indent="-171450">
              <a:buFont typeface="Wingdings" pitchFamily="2" charset="2"/>
              <a:buChar char="Ø"/>
            </a:pPr>
            <a:r>
              <a:rPr lang="en-CA" baseline="0" dirty="0" smtClean="0"/>
              <a:t>To give you the opportunity to dig into the examples in the book, we’re going to ask you to engage </a:t>
            </a:r>
            <a:r>
              <a:rPr lang="en-CA" baseline="0" dirty="0" smtClean="0"/>
              <a:t>in this “Judge the Better or Best” critical challenge.</a:t>
            </a:r>
            <a:endParaRPr lang="en-CA" dirty="0" smtClean="0"/>
          </a:p>
          <a:p>
            <a:endParaRPr lang="en-CA" dirty="0" smtClean="0"/>
          </a:p>
          <a:p>
            <a:pPr marL="171450" indent="-171450">
              <a:buFont typeface="Wingdings" pitchFamily="2" charset="2"/>
              <a:buChar char="Ø"/>
            </a:pPr>
            <a:r>
              <a:rPr lang="en-CA" dirty="0" smtClean="0"/>
              <a:t>We’re going to look at 2 specific examples:</a:t>
            </a:r>
            <a:endParaRPr lang="en-CA" baseline="0" dirty="0" smtClean="0"/>
          </a:p>
          <a:p>
            <a:r>
              <a:rPr lang="en-CA" baseline="0" dirty="0" smtClean="0"/>
              <a:t>The example from pages 24, 25 are labelled Example 1</a:t>
            </a:r>
          </a:p>
          <a:p>
            <a:r>
              <a:rPr lang="en-CA" baseline="0" dirty="0" smtClean="0"/>
              <a:t>The example from pages 26, 27 are labelled Example 2</a:t>
            </a:r>
          </a:p>
          <a:p>
            <a:endParaRPr lang="en-CA" baseline="0" dirty="0" smtClean="0"/>
          </a:p>
          <a:p>
            <a:pPr marL="171450" indent="-171450">
              <a:buFont typeface="Wingdings" pitchFamily="2" charset="2"/>
              <a:buChar char="Ø"/>
            </a:pPr>
            <a:r>
              <a:rPr lang="en-CA" baseline="0" dirty="0" smtClean="0"/>
              <a:t>Explain the task- </a:t>
            </a:r>
            <a:r>
              <a:rPr lang="en-CA" baseline="0" dirty="0" smtClean="0"/>
              <a:t>Determine which of the 2 examples is more effective. Consider these criteria when making your choice:</a:t>
            </a:r>
          </a:p>
          <a:p>
            <a:pPr marL="171450" indent="-171450">
              <a:buFont typeface="Arial" pitchFamily="34" charset="0"/>
              <a:buChar char="•"/>
            </a:pPr>
            <a:r>
              <a:rPr lang="en-CA" baseline="0" dirty="0" smtClean="0"/>
              <a:t>An effective example: Read from slide</a:t>
            </a:r>
          </a:p>
          <a:p>
            <a:pPr marL="0" indent="0">
              <a:buFont typeface="Wingdings" pitchFamily="2" charset="2"/>
              <a:buNone/>
            </a:pPr>
            <a:endParaRPr lang="en-CA" baseline="0" dirty="0" smtClean="0"/>
          </a:p>
          <a:p>
            <a:pPr marL="0" indent="0">
              <a:buFont typeface="Wingdings" pitchFamily="2" charset="2"/>
              <a:buNone/>
            </a:pPr>
            <a:r>
              <a:rPr lang="en-CA" baseline="0" dirty="0" smtClean="0"/>
              <a:t>Additional </a:t>
            </a:r>
            <a:r>
              <a:rPr lang="en-CA" baseline="0" dirty="0" smtClean="0"/>
              <a:t>explanations:</a:t>
            </a:r>
          </a:p>
          <a:p>
            <a:pPr marL="171450" indent="-171450">
              <a:buFont typeface="Arial" pitchFamily="34" charset="0"/>
              <a:buChar char="•"/>
            </a:pPr>
            <a:r>
              <a:rPr lang="en-CA" baseline="0" dirty="0" smtClean="0"/>
              <a:t>“The stated outcomes” are labelled as such on the handouts.</a:t>
            </a:r>
          </a:p>
          <a:p>
            <a:pPr marL="171450" indent="-171450">
              <a:buFont typeface="Arial" pitchFamily="34" charset="0"/>
              <a:buChar char="•"/>
            </a:pPr>
            <a:r>
              <a:rPr lang="en-CA" baseline="0" dirty="0" smtClean="0"/>
              <a:t>So to make your judgement, </a:t>
            </a:r>
            <a:r>
              <a:rPr lang="en-CA" b="1" baseline="0" dirty="0" smtClean="0"/>
              <a:t>you are considering the degree or extent to which each of the criteria are met</a:t>
            </a:r>
            <a:r>
              <a:rPr lang="en-CA" baseline="0" dirty="0" smtClean="0"/>
              <a:t>.</a:t>
            </a:r>
          </a:p>
          <a:p>
            <a:pPr marL="0" indent="0">
              <a:buFont typeface="Arial" pitchFamily="34" charset="0"/>
              <a:buNone/>
            </a:pPr>
            <a:endParaRPr lang="en-CA" baseline="0" dirty="0" smtClean="0"/>
          </a:p>
          <a:p>
            <a:pPr marL="171450" indent="-171450">
              <a:buFont typeface="Wingdings" pitchFamily="2" charset="2"/>
              <a:buChar char="Ø"/>
            </a:pPr>
            <a:r>
              <a:rPr lang="en-CA" baseline="0" dirty="0" smtClean="0"/>
              <a:t>You have 15 minutes to look through the examples and make your judgement.</a:t>
            </a:r>
          </a:p>
          <a:p>
            <a:endParaRPr lang="en-CA" dirty="0"/>
          </a:p>
        </p:txBody>
      </p:sp>
      <p:sp>
        <p:nvSpPr>
          <p:cNvPr id="4" name="Slide Number Placeholder 3"/>
          <p:cNvSpPr>
            <a:spLocks noGrp="1"/>
          </p:cNvSpPr>
          <p:nvPr>
            <p:ph type="sldNum" sz="quarter" idx="10"/>
          </p:nvPr>
        </p:nvSpPr>
        <p:spPr/>
        <p:txBody>
          <a:bodyPr/>
          <a:lstStyle/>
          <a:p>
            <a:fld id="{E078AFAE-E0DA-463B-9827-EBEBB11D1EBC}" type="slidenum">
              <a:rPr lang="en-CA" smtClean="0"/>
              <a:t>8</a:t>
            </a:fld>
            <a:endParaRPr lang="en-CA"/>
          </a:p>
        </p:txBody>
      </p:sp>
    </p:spTree>
    <p:extLst>
      <p:ext uri="{BB962C8B-B14F-4D97-AF65-F5344CB8AC3E}">
        <p14:creationId xmlns:p14="http://schemas.microsoft.com/office/powerpoint/2010/main" val="35118016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Wingdings" pitchFamily="2" charset="2"/>
              <a:buNone/>
            </a:pPr>
            <a:r>
              <a:rPr lang="en-CA" i="0" dirty="0" smtClean="0"/>
              <a:t>Slide 9 and 10 = 5 minutes</a:t>
            </a:r>
          </a:p>
          <a:p>
            <a:pPr marL="171450" indent="-171450">
              <a:buFont typeface="Wingdings" pitchFamily="2" charset="2"/>
              <a:buChar char="Ø"/>
            </a:pPr>
            <a:r>
              <a:rPr lang="en-CA" i="1" dirty="0" smtClean="0"/>
              <a:t>Scaffolding</a:t>
            </a:r>
            <a:r>
              <a:rPr lang="en-CA" i="1" baseline="0" dirty="0" smtClean="0"/>
              <a:t> </a:t>
            </a:r>
            <a:r>
              <a:rPr lang="en-CA" i="1" baseline="0" dirty="0" smtClean="0"/>
              <a:t>for Success </a:t>
            </a:r>
            <a:r>
              <a:rPr lang="en-CA" baseline="0" dirty="0" smtClean="0"/>
              <a:t>is another AAC publication that we have shared with some teachers we’ve worked with. </a:t>
            </a:r>
            <a:endParaRPr lang="en-CA"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CA" baseline="0" dirty="0" smtClean="0"/>
              <a:t>This book provides some examples of formative assessment opportunities as noted in </a:t>
            </a:r>
            <a:r>
              <a:rPr lang="en-CA" dirty="0" smtClean="0"/>
              <a:t>Step 4- Determine instructional support and formative assessment opportunities.</a:t>
            </a:r>
          </a:p>
          <a:p>
            <a:endParaRPr lang="en-CA" baseline="0" dirty="0" smtClean="0"/>
          </a:p>
          <a:p>
            <a:r>
              <a:rPr lang="en-CA" baseline="0" dirty="0" smtClean="0"/>
              <a:t>Go through 2 examples on Elmo- PAGES 28, 29 AND 70,71:</a:t>
            </a:r>
          </a:p>
          <a:p>
            <a:pPr marL="228600" indent="-228600">
              <a:buAutoNum type="arabicPeriod"/>
            </a:pPr>
            <a:r>
              <a:rPr lang="en-CA" baseline="0" dirty="0" smtClean="0"/>
              <a:t>Outcomes are stated </a:t>
            </a:r>
          </a:p>
          <a:p>
            <a:pPr marL="228600" indent="-228600">
              <a:buAutoNum type="arabicPeriod"/>
            </a:pPr>
            <a:r>
              <a:rPr lang="en-CA" baseline="0" dirty="0" smtClean="0"/>
              <a:t>The context of a performance assessment is provided </a:t>
            </a:r>
          </a:p>
          <a:p>
            <a:pPr marL="228600" indent="-228600">
              <a:buAutoNum type="arabicPeriod"/>
            </a:pPr>
            <a:r>
              <a:rPr lang="en-CA" baseline="0" dirty="0" smtClean="0"/>
              <a:t>Criteria is developed (step 2 of the process)</a:t>
            </a:r>
          </a:p>
          <a:p>
            <a:r>
              <a:rPr lang="en-CA" baseline="0" dirty="0" smtClean="0"/>
              <a:t>3. And then an example of a formative assessment tool- either Peer Coaching, Self-Assessment or teacher assessment tool – NOTE the different types of tools</a:t>
            </a:r>
          </a:p>
          <a:p>
            <a:r>
              <a:rPr lang="en-CA" baseline="0" dirty="0" smtClean="0"/>
              <a:t>NOTICE- the formative assessment tool is NOT necessarily in rubric format. Some teachers may have the impression that all assessment tools need to be rubrics, and that is NOT necessarily the case (with both formative and summative). </a:t>
            </a:r>
          </a:p>
          <a:p>
            <a:r>
              <a:rPr lang="en-CA" baseline="0" dirty="0" smtClean="0"/>
              <a:t>NOTICE- the components on the left hand side of the formative assessment tool are what WE would call qualitative criteria, using the TC2 model. </a:t>
            </a:r>
            <a:endParaRPr lang="en-CA" dirty="0"/>
          </a:p>
        </p:txBody>
      </p:sp>
      <p:sp>
        <p:nvSpPr>
          <p:cNvPr id="4" name="Slide Number Placeholder 3"/>
          <p:cNvSpPr>
            <a:spLocks noGrp="1"/>
          </p:cNvSpPr>
          <p:nvPr>
            <p:ph type="sldNum" sz="quarter" idx="10"/>
          </p:nvPr>
        </p:nvSpPr>
        <p:spPr/>
        <p:txBody>
          <a:bodyPr/>
          <a:lstStyle/>
          <a:p>
            <a:fld id="{E078AFAE-E0DA-463B-9827-EBEBB11D1EBC}" type="slidenum">
              <a:rPr lang="en-CA" smtClean="0"/>
              <a:t>9</a:t>
            </a:fld>
            <a:endParaRPr lang="en-CA"/>
          </a:p>
        </p:txBody>
      </p:sp>
    </p:spTree>
    <p:extLst>
      <p:ext uri="{BB962C8B-B14F-4D97-AF65-F5344CB8AC3E}">
        <p14:creationId xmlns:p14="http://schemas.microsoft.com/office/powerpoint/2010/main" val="6379400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A6DBEFD9-2862-44F6-B47B-BE4293C5D914}" type="datetimeFigureOut">
              <a:rPr lang="en-CA" smtClean="0"/>
              <a:t>20/11/2012</a:t>
            </a:fld>
            <a:endParaRPr lang="en-CA"/>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CA"/>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DCA6A55D-B22D-4AC8-B02F-923015F9B080}" type="slidenum">
              <a:rPr lang="en-CA" smtClean="0"/>
              <a:t>‹#›</a:t>
            </a:fld>
            <a:endParaRPr lang="en-CA"/>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DBEFD9-2862-44F6-B47B-BE4293C5D914}" type="datetimeFigureOut">
              <a:rPr lang="en-CA" smtClean="0"/>
              <a:t>20/11/2012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CA6A55D-B22D-4AC8-B02F-923015F9B080}"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6DBEFD9-2862-44F6-B47B-BE4293C5D914}" type="datetimeFigureOut">
              <a:rPr lang="en-CA" smtClean="0"/>
              <a:t>20/11/2012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CA6A55D-B22D-4AC8-B02F-923015F9B080}"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6DBEFD9-2862-44F6-B47B-BE4293C5D914}" type="datetimeFigureOut">
              <a:rPr lang="en-CA" smtClean="0"/>
              <a:t>20/11/2012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CA6A55D-B22D-4AC8-B02F-923015F9B080}"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6DBEFD9-2862-44F6-B47B-BE4293C5D914}" type="datetimeFigureOut">
              <a:rPr lang="en-CA" smtClean="0"/>
              <a:t>20/11/2012</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DCA6A55D-B22D-4AC8-B02F-923015F9B080}" type="slidenum">
              <a:rPr lang="en-CA" smtClean="0"/>
              <a:t>‹#›</a:t>
            </a:fld>
            <a:endParaRPr lang="en-C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A6DBEFD9-2862-44F6-B47B-BE4293C5D914}" type="datetimeFigureOut">
              <a:rPr lang="en-CA" smtClean="0"/>
              <a:t>20/11/2012</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DCA6A55D-B22D-4AC8-B02F-923015F9B080}" type="slidenum">
              <a:rPr lang="en-CA" smtClean="0"/>
              <a:t>‹#›</a:t>
            </a:fld>
            <a:endParaRPr lang="en-CA"/>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A6DBEFD9-2862-44F6-B47B-BE4293C5D914}" type="datetimeFigureOut">
              <a:rPr lang="en-CA" smtClean="0"/>
              <a:t>20/11/2012</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DCA6A55D-B22D-4AC8-B02F-923015F9B080}"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6DBEFD9-2862-44F6-B47B-BE4293C5D914}" type="datetimeFigureOut">
              <a:rPr lang="en-CA" smtClean="0"/>
              <a:t>20/11/2012</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DCA6A55D-B22D-4AC8-B02F-923015F9B080}"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6DBEFD9-2862-44F6-B47B-BE4293C5D914}" type="datetimeFigureOut">
              <a:rPr lang="en-CA" smtClean="0"/>
              <a:t>20/11/2012</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DCA6A55D-B22D-4AC8-B02F-923015F9B080}"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A6DBEFD9-2862-44F6-B47B-BE4293C5D914}" type="datetimeFigureOut">
              <a:rPr lang="en-CA" smtClean="0"/>
              <a:t>20/11/2012</a:t>
            </a:fld>
            <a:endParaRPr lang="en-CA"/>
          </a:p>
        </p:txBody>
      </p:sp>
      <p:sp>
        <p:nvSpPr>
          <p:cNvPr id="7" name="Slide Number Placeholder 6"/>
          <p:cNvSpPr>
            <a:spLocks noGrp="1"/>
          </p:cNvSpPr>
          <p:nvPr>
            <p:ph type="sldNum" sz="quarter" idx="12"/>
          </p:nvPr>
        </p:nvSpPr>
        <p:spPr/>
        <p:txBody>
          <a:bodyPr/>
          <a:lstStyle/>
          <a:p>
            <a:fld id="{DCA6A55D-B22D-4AC8-B02F-923015F9B080}" type="slidenum">
              <a:rPr lang="en-CA" smtClean="0"/>
              <a:t>‹#›</a:t>
            </a:fld>
            <a:endParaRPr lang="en-CA"/>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6DBEFD9-2862-44F6-B47B-BE4293C5D914}" type="datetimeFigureOut">
              <a:rPr lang="en-CA" smtClean="0"/>
              <a:t>20/11/2012</a:t>
            </a:fld>
            <a:endParaRPr lang="en-CA"/>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CA"/>
          </a:p>
        </p:txBody>
      </p:sp>
      <p:sp>
        <p:nvSpPr>
          <p:cNvPr id="7" name="Slide Number Placeholder 6"/>
          <p:cNvSpPr>
            <a:spLocks noGrp="1"/>
          </p:cNvSpPr>
          <p:nvPr>
            <p:ph type="sldNum" sz="quarter" idx="12"/>
          </p:nvPr>
        </p:nvSpPr>
        <p:spPr/>
        <p:txBody>
          <a:bodyPr/>
          <a:lstStyle/>
          <a:p>
            <a:fld id="{DCA6A55D-B22D-4AC8-B02F-923015F9B080}" type="slidenum">
              <a:rPr lang="en-CA" smtClean="0"/>
              <a:t>‹#›</a:t>
            </a:fld>
            <a:endParaRPr lang="en-C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A6DBEFD9-2862-44F6-B47B-BE4293C5D914}" type="datetimeFigureOut">
              <a:rPr lang="en-CA" smtClean="0"/>
              <a:t>20/11/2012</a:t>
            </a:fld>
            <a:endParaRPr lang="en-CA"/>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CA"/>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DCA6A55D-B22D-4AC8-B02F-923015F9B080}" type="slidenum">
              <a:rPr lang="en-CA" smtClean="0"/>
              <a:t>‹#›</a:t>
            </a:fld>
            <a:endParaRPr lang="en-CA"/>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torify.com/cjensencfl/assessment-as-learning-and-critical-thinking-at-ps"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16016" y="2492896"/>
            <a:ext cx="3313355" cy="2664296"/>
          </a:xfrm>
        </p:spPr>
        <p:txBody>
          <a:bodyPr>
            <a:normAutofit fontScale="90000"/>
          </a:bodyPr>
          <a:lstStyle/>
          <a:p>
            <a:r>
              <a:rPr lang="en-CA" dirty="0" smtClean="0"/>
              <a:t/>
            </a:r>
            <a:br>
              <a:rPr lang="en-CA" dirty="0" smtClean="0"/>
            </a:br>
            <a:r>
              <a:rPr lang="en-CA" dirty="0"/>
              <a:t>Introducing…</a:t>
            </a:r>
            <a:br>
              <a:rPr lang="en-CA" dirty="0"/>
            </a:br>
            <a:r>
              <a:rPr lang="en-CA" dirty="0"/>
              <a:t/>
            </a:r>
            <a:br>
              <a:rPr lang="en-CA" dirty="0"/>
            </a:br>
            <a:r>
              <a:rPr lang="en-CA" sz="4000" i="1" dirty="0" smtClean="0"/>
              <a:t>Creating </a:t>
            </a:r>
            <a:r>
              <a:rPr lang="en-CA" sz="4000" i="1" dirty="0"/>
              <a:t>Credible </a:t>
            </a:r>
            <a:r>
              <a:rPr lang="en-CA" sz="4000" i="1" dirty="0" smtClean="0"/>
              <a:t>Criteria</a:t>
            </a:r>
            <a:endParaRPr lang="en-CA" sz="4000" i="1" dirty="0"/>
          </a:p>
        </p:txBody>
      </p:sp>
      <p:sp>
        <p:nvSpPr>
          <p:cNvPr id="3" name="Subtitle 2"/>
          <p:cNvSpPr>
            <a:spLocks noGrp="1"/>
          </p:cNvSpPr>
          <p:nvPr>
            <p:ph type="subTitle" idx="1"/>
          </p:nvPr>
        </p:nvSpPr>
        <p:spPr>
          <a:xfrm>
            <a:off x="4788024" y="5157192"/>
            <a:ext cx="3309803" cy="900589"/>
          </a:xfrm>
        </p:spPr>
        <p:txBody>
          <a:bodyPr>
            <a:normAutofit fontScale="70000" lnSpcReduction="20000"/>
          </a:bodyPr>
          <a:lstStyle/>
          <a:p>
            <a:endParaRPr lang="en-CA" sz="2400" dirty="0" smtClean="0"/>
          </a:p>
          <a:p>
            <a:r>
              <a:rPr lang="en-CA" sz="2400" dirty="0" smtClean="0"/>
              <a:t>Lead Team </a:t>
            </a:r>
          </a:p>
          <a:p>
            <a:r>
              <a:rPr lang="en-CA" sz="2400" dirty="0" smtClean="0"/>
              <a:t>November 21, 2012</a:t>
            </a:r>
            <a:endParaRPr lang="en-CA" sz="2400" dirty="0"/>
          </a:p>
        </p:txBody>
      </p:sp>
    </p:spTree>
    <p:extLst>
      <p:ext uri="{BB962C8B-B14F-4D97-AF65-F5344CB8AC3E}">
        <p14:creationId xmlns:p14="http://schemas.microsoft.com/office/powerpoint/2010/main" val="14399290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CA" dirty="0" smtClean="0"/>
              <a:t>Concluding Tweet</a:t>
            </a:r>
            <a:endParaRPr lang="en-CA" dirty="0"/>
          </a:p>
        </p:txBody>
      </p:sp>
      <p:sp>
        <p:nvSpPr>
          <p:cNvPr id="3" name="Content Placeholder 2"/>
          <p:cNvSpPr>
            <a:spLocks noGrp="1"/>
          </p:cNvSpPr>
          <p:nvPr>
            <p:ph idx="1"/>
          </p:nvPr>
        </p:nvSpPr>
        <p:spPr>
          <a:xfrm>
            <a:off x="1043492" y="2323652"/>
            <a:ext cx="6777317" cy="4057676"/>
          </a:xfrm>
        </p:spPr>
        <p:txBody>
          <a:bodyPr>
            <a:normAutofit fontScale="92500"/>
          </a:bodyPr>
          <a:lstStyle/>
          <a:p>
            <a:pPr marL="68580" indent="0">
              <a:buNone/>
            </a:pPr>
            <a:r>
              <a:rPr lang="en-CA" dirty="0" smtClean="0"/>
              <a:t>Using #psd70 or an index card, please respond to one of the following:</a:t>
            </a:r>
          </a:p>
          <a:p>
            <a:pPr lvl="1"/>
            <a:r>
              <a:rPr lang="en-CA" dirty="0" smtClean="0"/>
              <a:t>What is your key learning from today?</a:t>
            </a:r>
          </a:p>
          <a:p>
            <a:pPr lvl="1"/>
            <a:r>
              <a:rPr lang="en-CA" dirty="0" smtClean="0"/>
              <a:t>How are students demonstrating the effects/power of using criteria in the classroom?</a:t>
            </a:r>
          </a:p>
          <a:p>
            <a:pPr lvl="1"/>
            <a:r>
              <a:rPr lang="en-CA" dirty="0" smtClean="0"/>
              <a:t>What can administrators do to support the use of criteria in the classroom</a:t>
            </a:r>
            <a:r>
              <a:rPr lang="en-CA" dirty="0" smtClean="0"/>
              <a:t>?</a:t>
            </a:r>
          </a:p>
          <a:p>
            <a:pPr lvl="1"/>
            <a:endParaRPr lang="en-CA" dirty="0"/>
          </a:p>
          <a:p>
            <a:pPr marL="68580" indent="0">
              <a:buNone/>
            </a:pPr>
            <a:r>
              <a:rPr lang="en-CA" u="sng" dirty="0">
                <a:hlinkClick r:id="rId3"/>
              </a:rPr>
              <a:t>http://storify.com/cjensencfl/assessment-as-learning-and-critical-thinking-at-ps#publicize</a:t>
            </a:r>
            <a:endParaRPr lang="en-CA" dirty="0"/>
          </a:p>
          <a:p>
            <a:pPr marL="68580" indent="0">
              <a:buNone/>
            </a:pPr>
            <a:endParaRPr lang="en-CA" dirty="0"/>
          </a:p>
        </p:txBody>
      </p:sp>
    </p:spTree>
    <p:extLst>
      <p:ext uri="{BB962C8B-B14F-4D97-AF65-F5344CB8AC3E}">
        <p14:creationId xmlns:p14="http://schemas.microsoft.com/office/powerpoint/2010/main" val="320238245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Purpose</a:t>
            </a:r>
            <a:endParaRPr lang="en-CA" dirty="0"/>
          </a:p>
        </p:txBody>
      </p:sp>
      <p:sp>
        <p:nvSpPr>
          <p:cNvPr id="3" name="Content Placeholder 2"/>
          <p:cNvSpPr>
            <a:spLocks noGrp="1"/>
          </p:cNvSpPr>
          <p:nvPr>
            <p:ph idx="1"/>
          </p:nvPr>
        </p:nvSpPr>
        <p:spPr/>
        <p:txBody>
          <a:bodyPr/>
          <a:lstStyle/>
          <a:p>
            <a:pPr marL="0" indent="0">
              <a:buNone/>
            </a:pPr>
            <a:r>
              <a:rPr lang="en-CA" sz="2800" dirty="0" smtClean="0"/>
              <a:t>To improve student </a:t>
            </a:r>
            <a:r>
              <a:rPr lang="en-CA" sz="2800" dirty="0" smtClean="0"/>
              <a:t>learning by</a:t>
            </a:r>
            <a:endParaRPr lang="en-CA" sz="2800" dirty="0" smtClean="0"/>
          </a:p>
          <a:p>
            <a:r>
              <a:rPr lang="en-CA" dirty="0" smtClean="0"/>
              <a:t>supporting </a:t>
            </a:r>
            <a:r>
              <a:rPr lang="en-CA" dirty="0" smtClean="0"/>
              <a:t>teachers’ work in formative and summative assessment</a:t>
            </a:r>
          </a:p>
          <a:p>
            <a:r>
              <a:rPr lang="en-CA" dirty="0" smtClean="0"/>
              <a:t>supporting </a:t>
            </a:r>
            <a:r>
              <a:rPr lang="en-CA" dirty="0" smtClean="0"/>
              <a:t>AISI implementation</a:t>
            </a:r>
            <a:endParaRPr lang="en-CA" dirty="0"/>
          </a:p>
        </p:txBody>
      </p:sp>
    </p:spTree>
    <p:extLst>
      <p:ext uri="{BB962C8B-B14F-4D97-AF65-F5344CB8AC3E}">
        <p14:creationId xmlns:p14="http://schemas.microsoft.com/office/powerpoint/2010/main" val="269750272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Outcomes</a:t>
            </a:r>
            <a:endParaRPr lang="en-CA" dirty="0"/>
          </a:p>
        </p:txBody>
      </p:sp>
      <p:sp>
        <p:nvSpPr>
          <p:cNvPr id="3" name="Content Placeholder 2"/>
          <p:cNvSpPr>
            <a:spLocks noGrp="1"/>
          </p:cNvSpPr>
          <p:nvPr>
            <p:ph idx="1"/>
          </p:nvPr>
        </p:nvSpPr>
        <p:spPr/>
        <p:txBody>
          <a:bodyPr>
            <a:normAutofit fontScale="92500"/>
          </a:bodyPr>
          <a:lstStyle/>
          <a:p>
            <a:r>
              <a:rPr lang="en-CA" dirty="0" smtClean="0"/>
              <a:t>Differentiate between two different uses of criteria</a:t>
            </a:r>
          </a:p>
          <a:p>
            <a:r>
              <a:rPr lang="en-CA" dirty="0" smtClean="0"/>
              <a:t>Be familiar with the content of AAC’s latest publication: </a:t>
            </a:r>
            <a:r>
              <a:rPr lang="en-CA" i="1" dirty="0" smtClean="0"/>
              <a:t>Creating Credible Criteria</a:t>
            </a:r>
          </a:p>
          <a:p>
            <a:r>
              <a:rPr lang="en-CA" dirty="0" smtClean="0"/>
              <a:t>Understand the connections between AAC’s 3 publications: </a:t>
            </a:r>
          </a:p>
          <a:p>
            <a:pPr lvl="1">
              <a:buFont typeface="Arial" pitchFamily="34" charset="0"/>
              <a:buChar char="•"/>
            </a:pPr>
            <a:r>
              <a:rPr lang="en-CA" i="1" dirty="0" smtClean="0"/>
              <a:t>Creating Credible Criteria</a:t>
            </a:r>
          </a:p>
          <a:p>
            <a:pPr lvl="1">
              <a:buFont typeface="Arial" pitchFamily="34" charset="0"/>
              <a:buChar char="•"/>
            </a:pPr>
            <a:r>
              <a:rPr lang="en-CA" i="1" dirty="0" smtClean="0"/>
              <a:t>Building Better Rubrics</a:t>
            </a:r>
          </a:p>
          <a:p>
            <a:pPr lvl="1">
              <a:buFont typeface="Arial" pitchFamily="34" charset="0"/>
              <a:buChar char="•"/>
            </a:pPr>
            <a:r>
              <a:rPr lang="en-CA" dirty="0"/>
              <a:t> </a:t>
            </a:r>
            <a:r>
              <a:rPr lang="en-CA" i="1" dirty="0" smtClean="0"/>
              <a:t>Scaffolding for Student Success</a:t>
            </a:r>
            <a:endParaRPr lang="en-CA" i="1" dirty="0"/>
          </a:p>
        </p:txBody>
      </p:sp>
    </p:spTree>
    <p:extLst>
      <p:ext uri="{BB962C8B-B14F-4D97-AF65-F5344CB8AC3E}">
        <p14:creationId xmlns:p14="http://schemas.microsoft.com/office/powerpoint/2010/main" val="56059122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CA" dirty="0"/>
          </a:p>
        </p:txBody>
      </p:sp>
      <p:pic>
        <p:nvPicPr>
          <p:cNvPr id="10" name="Content Placeholder 9"/>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003" y="-135396"/>
            <a:ext cx="9348531" cy="7011398"/>
          </a:xfrm>
        </p:spPr>
      </p:pic>
    </p:spTree>
    <p:extLst>
      <p:ext uri="{BB962C8B-B14F-4D97-AF65-F5344CB8AC3E}">
        <p14:creationId xmlns:p14="http://schemas.microsoft.com/office/powerpoint/2010/main" val="42560521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
            </a:r>
            <a:br>
              <a:rPr lang="en-CA" dirty="0" smtClean="0"/>
            </a:br>
            <a:r>
              <a:rPr lang="en-CA" dirty="0" smtClean="0"/>
              <a:t/>
            </a:r>
            <a:br>
              <a:rPr lang="en-CA" dirty="0" smtClean="0"/>
            </a:br>
            <a:r>
              <a:rPr lang="en-CA" dirty="0"/>
              <a:t/>
            </a:r>
            <a:br>
              <a:rPr lang="en-CA" dirty="0"/>
            </a:br>
            <a:r>
              <a:rPr lang="en-CA" dirty="0" smtClean="0"/>
              <a:t/>
            </a:r>
            <a:br>
              <a:rPr lang="en-CA" dirty="0" smtClean="0"/>
            </a:br>
            <a:r>
              <a:rPr lang="en-CA" dirty="0"/>
              <a:t>Differentiating the Use of </a:t>
            </a:r>
            <a:r>
              <a:rPr lang="en-CA" dirty="0" smtClean="0"/>
              <a:t>Criteria</a:t>
            </a:r>
            <a:endParaRPr lang="en-CA" dirty="0"/>
          </a:p>
        </p:txBody>
      </p:sp>
      <p:sp>
        <p:nvSpPr>
          <p:cNvPr id="3" name="Content Placeholder 2"/>
          <p:cNvSpPr>
            <a:spLocks noGrp="1"/>
          </p:cNvSpPr>
          <p:nvPr>
            <p:ph idx="1"/>
          </p:nvPr>
        </p:nvSpPr>
        <p:spPr/>
        <p:txBody>
          <a:bodyPr>
            <a:normAutofit lnSpcReduction="10000"/>
          </a:bodyPr>
          <a:lstStyle/>
          <a:p>
            <a:pPr marL="0" indent="0">
              <a:buNone/>
            </a:pPr>
            <a:r>
              <a:rPr lang="en-CA" dirty="0" smtClean="0"/>
              <a:t>Complete the Q and A chart to articulate the difference between two different uses of </a:t>
            </a:r>
            <a:r>
              <a:rPr lang="en-CA" dirty="0"/>
              <a:t>criteria: </a:t>
            </a:r>
            <a:r>
              <a:rPr lang="en-CA" dirty="0" smtClean="0"/>
              <a:t>	</a:t>
            </a:r>
          </a:p>
          <a:p>
            <a:r>
              <a:rPr lang="en-CA" dirty="0" smtClean="0"/>
              <a:t>using criteria </a:t>
            </a:r>
            <a:r>
              <a:rPr lang="en-CA" dirty="0"/>
              <a:t>to make a </a:t>
            </a:r>
            <a:r>
              <a:rPr lang="en-CA" dirty="0" smtClean="0"/>
              <a:t>judgement (also articulated as Success Criteria)</a:t>
            </a:r>
            <a:endParaRPr lang="en-CA" dirty="0" smtClean="0"/>
          </a:p>
          <a:p>
            <a:r>
              <a:rPr lang="en-CA" dirty="0" smtClean="0"/>
              <a:t>using </a:t>
            </a:r>
            <a:r>
              <a:rPr lang="en-CA" dirty="0"/>
              <a:t>criteria to articulate Programs of </a:t>
            </a:r>
            <a:r>
              <a:rPr lang="en-CA" dirty="0" smtClean="0"/>
              <a:t>Study learner outcomes </a:t>
            </a:r>
          </a:p>
          <a:p>
            <a:endParaRPr lang="en-CA" dirty="0"/>
          </a:p>
          <a:p>
            <a:pPr marL="68580" indent="0">
              <a:buNone/>
            </a:pPr>
            <a:r>
              <a:rPr lang="en-CA" sz="2000" dirty="0" smtClean="0"/>
              <a:t>Handout: Differentiating the Use of Criteria </a:t>
            </a:r>
          </a:p>
        </p:txBody>
      </p:sp>
    </p:spTree>
    <p:extLst>
      <p:ext uri="{BB962C8B-B14F-4D97-AF65-F5344CB8AC3E}">
        <p14:creationId xmlns:p14="http://schemas.microsoft.com/office/powerpoint/2010/main" val="40696111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Criteria: A Working Definition</a:t>
            </a:r>
            <a:endParaRPr lang="en-CA" dirty="0"/>
          </a:p>
        </p:txBody>
      </p:sp>
      <p:sp>
        <p:nvSpPr>
          <p:cNvPr id="3" name="Content Placeholder 2"/>
          <p:cNvSpPr>
            <a:spLocks noGrp="1"/>
          </p:cNvSpPr>
          <p:nvPr>
            <p:ph idx="1"/>
          </p:nvPr>
        </p:nvSpPr>
        <p:spPr/>
        <p:txBody>
          <a:bodyPr>
            <a:normAutofit lnSpcReduction="10000"/>
          </a:bodyPr>
          <a:lstStyle/>
          <a:p>
            <a:r>
              <a:rPr lang="en-CA" dirty="0" smtClean="0"/>
              <a:t>Read pages 3 and 5.</a:t>
            </a:r>
          </a:p>
          <a:p>
            <a:r>
              <a:rPr lang="en-CA" dirty="0" smtClean="0"/>
              <a:t>Underline a statement that either:</a:t>
            </a:r>
          </a:p>
          <a:p>
            <a:pPr lvl="1">
              <a:buFont typeface="Arial" pitchFamily="34" charset="0"/>
              <a:buChar char="•"/>
            </a:pPr>
            <a:r>
              <a:rPr lang="en-CA" dirty="0" smtClean="0"/>
              <a:t>Articulates a new learning for you</a:t>
            </a:r>
            <a:endParaRPr lang="en-CA" dirty="0"/>
          </a:p>
          <a:p>
            <a:pPr lvl="1">
              <a:buFont typeface="Arial" pitchFamily="34" charset="0"/>
              <a:buChar char="•"/>
            </a:pPr>
            <a:r>
              <a:rPr lang="en-CA" dirty="0" smtClean="0"/>
              <a:t>Confirms something you already know</a:t>
            </a:r>
          </a:p>
          <a:p>
            <a:r>
              <a:rPr lang="en-CA" dirty="0" smtClean="0"/>
              <a:t>With elbow partner, read the statement you underlined and say something about it.</a:t>
            </a:r>
          </a:p>
          <a:p>
            <a:pPr marL="68580" indent="0">
              <a:buNone/>
            </a:pPr>
            <a:endParaRPr lang="en-CA" dirty="0"/>
          </a:p>
          <a:p>
            <a:pPr marL="68580" indent="0">
              <a:buNone/>
            </a:pPr>
            <a:r>
              <a:rPr lang="en-CA" sz="2000" dirty="0" smtClean="0"/>
              <a:t>Handout: Excerpts from p 3, 5 (with hourglass)</a:t>
            </a:r>
            <a:endParaRPr lang="en-CA" sz="2000" dirty="0"/>
          </a:p>
        </p:txBody>
      </p:sp>
    </p:spTree>
    <p:extLst>
      <p:ext uri="{BB962C8B-B14F-4D97-AF65-F5344CB8AC3E}">
        <p14:creationId xmlns:p14="http://schemas.microsoft.com/office/powerpoint/2010/main" val="343863477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dirty="0" smtClean="0"/>
              <a:t>Articulating Criteria: </a:t>
            </a:r>
            <a:br>
              <a:rPr lang="en-CA" dirty="0" smtClean="0"/>
            </a:br>
            <a:r>
              <a:rPr lang="en-CA" dirty="0" smtClean="0"/>
              <a:t>Steps for Success</a:t>
            </a:r>
            <a:endParaRPr lang="en-CA" dirty="0"/>
          </a:p>
        </p:txBody>
      </p:sp>
      <p:sp>
        <p:nvSpPr>
          <p:cNvPr id="3" name="Content Placeholder 2"/>
          <p:cNvSpPr>
            <a:spLocks noGrp="1"/>
          </p:cNvSpPr>
          <p:nvPr>
            <p:ph idx="1"/>
          </p:nvPr>
        </p:nvSpPr>
        <p:spPr/>
        <p:txBody>
          <a:bodyPr>
            <a:normAutofit/>
          </a:bodyPr>
          <a:lstStyle/>
          <a:p>
            <a:pPr marL="68580" indent="0">
              <a:buNone/>
            </a:pPr>
            <a:r>
              <a:rPr lang="en-CA" dirty="0" smtClean="0">
                <a:solidFill>
                  <a:srgbClr val="FF0000"/>
                </a:solidFill>
              </a:rPr>
              <a:t>1. </a:t>
            </a:r>
            <a:r>
              <a:rPr lang="en-CA" dirty="0" smtClean="0"/>
              <a:t>Highlight the words that designate the level of cognition in the outcome(s)</a:t>
            </a:r>
          </a:p>
          <a:p>
            <a:pPr marL="68580" indent="0">
              <a:buNone/>
            </a:pPr>
            <a:r>
              <a:rPr lang="en-CA" dirty="0" smtClean="0">
                <a:solidFill>
                  <a:srgbClr val="FF0000"/>
                </a:solidFill>
              </a:rPr>
              <a:t>2</a:t>
            </a:r>
            <a:r>
              <a:rPr lang="en-CA" dirty="0" smtClean="0"/>
              <a:t>. Create a summary statement that captures the essence of the outcome(s)- this is the criteria.</a:t>
            </a:r>
          </a:p>
          <a:p>
            <a:pPr marL="68580" indent="0">
              <a:buNone/>
            </a:pPr>
            <a:r>
              <a:rPr lang="en-CA" dirty="0" smtClean="0">
                <a:solidFill>
                  <a:srgbClr val="FF0000"/>
                </a:solidFill>
              </a:rPr>
              <a:t>3</a:t>
            </a:r>
            <a:r>
              <a:rPr lang="en-CA" dirty="0" smtClean="0"/>
              <a:t>. Develop rubric descriptors.</a:t>
            </a:r>
          </a:p>
          <a:p>
            <a:pPr marL="68580" indent="0">
              <a:buNone/>
            </a:pPr>
            <a:r>
              <a:rPr lang="en-CA" dirty="0" smtClean="0">
                <a:solidFill>
                  <a:srgbClr val="FF0000"/>
                </a:solidFill>
              </a:rPr>
              <a:t>4</a:t>
            </a:r>
            <a:r>
              <a:rPr lang="en-CA" dirty="0" smtClean="0"/>
              <a:t>. Determine instructional support and formative assessment opportunities.</a:t>
            </a:r>
            <a:endParaRPr lang="en-CA" dirty="0"/>
          </a:p>
        </p:txBody>
      </p:sp>
    </p:spTree>
    <p:extLst>
      <p:ext uri="{BB962C8B-B14F-4D97-AF65-F5344CB8AC3E}">
        <p14:creationId xmlns:p14="http://schemas.microsoft.com/office/powerpoint/2010/main" val="39040470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608" y="764704"/>
            <a:ext cx="7024744" cy="1621984"/>
          </a:xfrm>
        </p:spPr>
        <p:txBody>
          <a:bodyPr>
            <a:normAutofit fontScale="90000"/>
          </a:bodyPr>
          <a:lstStyle/>
          <a:p>
            <a:r>
              <a:rPr lang="en-CA" dirty="0" smtClean="0"/>
              <a:t/>
            </a:r>
            <a:br>
              <a:rPr lang="en-CA" dirty="0" smtClean="0"/>
            </a:br>
            <a:r>
              <a:rPr lang="en-CA" dirty="0"/>
              <a:t/>
            </a:r>
            <a:br>
              <a:rPr lang="en-CA" dirty="0"/>
            </a:br>
            <a:r>
              <a:rPr lang="en-CA" dirty="0" smtClean="0"/>
              <a:t>Which is the more </a:t>
            </a:r>
            <a:r>
              <a:rPr lang="en-CA" i="1" dirty="0" smtClean="0"/>
              <a:t>effective</a:t>
            </a:r>
            <a:r>
              <a:rPr lang="en-CA" dirty="0" smtClean="0"/>
              <a:t> example? </a:t>
            </a:r>
            <a:endParaRPr lang="en-CA" dirty="0"/>
          </a:p>
        </p:txBody>
      </p:sp>
      <p:sp>
        <p:nvSpPr>
          <p:cNvPr id="3" name="Content Placeholder 2"/>
          <p:cNvSpPr>
            <a:spLocks noGrp="1"/>
          </p:cNvSpPr>
          <p:nvPr>
            <p:ph idx="1"/>
          </p:nvPr>
        </p:nvSpPr>
        <p:spPr/>
        <p:txBody>
          <a:bodyPr/>
          <a:lstStyle/>
          <a:p>
            <a:pPr marL="68580" indent="0">
              <a:buNone/>
            </a:pPr>
            <a:endParaRPr lang="en-CA" dirty="0" smtClean="0"/>
          </a:p>
          <a:p>
            <a:pPr marL="68580" indent="0">
              <a:buNone/>
            </a:pPr>
            <a:r>
              <a:rPr lang="en-CA" dirty="0" smtClean="0"/>
              <a:t>Criteria </a:t>
            </a:r>
            <a:r>
              <a:rPr lang="en-CA" dirty="0" smtClean="0"/>
              <a:t>for an </a:t>
            </a:r>
            <a:r>
              <a:rPr lang="en-CA" i="1" dirty="0" smtClean="0"/>
              <a:t>effective </a:t>
            </a:r>
            <a:r>
              <a:rPr lang="en-CA" dirty="0" smtClean="0"/>
              <a:t>example:</a:t>
            </a:r>
            <a:endParaRPr lang="en-CA" dirty="0" smtClean="0"/>
          </a:p>
          <a:p>
            <a:pPr>
              <a:buFont typeface="Wingdings" pitchFamily="2" charset="2"/>
              <a:buChar char="§"/>
            </a:pPr>
            <a:r>
              <a:rPr lang="en-CA" dirty="0" smtClean="0"/>
              <a:t>Stays true to the stated outcomes</a:t>
            </a:r>
          </a:p>
          <a:p>
            <a:pPr>
              <a:buFont typeface="Wingdings" pitchFamily="2" charset="2"/>
              <a:buChar char="§"/>
            </a:pPr>
            <a:r>
              <a:rPr lang="en-CA" dirty="0" smtClean="0"/>
              <a:t>Supports student learning</a:t>
            </a:r>
          </a:p>
          <a:p>
            <a:pPr>
              <a:buFont typeface="Wingdings" pitchFamily="2" charset="2"/>
              <a:buChar char="§"/>
            </a:pPr>
            <a:r>
              <a:rPr lang="en-CA" dirty="0" smtClean="0"/>
              <a:t>Satisfies the requirements in each of the 4 steps</a:t>
            </a:r>
          </a:p>
          <a:p>
            <a:pPr>
              <a:buFont typeface="Wingdings" pitchFamily="2" charset="2"/>
              <a:buChar char="§"/>
            </a:pPr>
            <a:endParaRPr lang="en-CA" dirty="0"/>
          </a:p>
          <a:p>
            <a:pPr marL="68580" indent="0">
              <a:buNone/>
            </a:pPr>
            <a:r>
              <a:rPr lang="en-CA" sz="2000" dirty="0" smtClean="0"/>
              <a:t>Handouts: Examples 1 and Example 2</a:t>
            </a:r>
            <a:endParaRPr lang="en-CA" sz="2000" dirty="0"/>
          </a:p>
        </p:txBody>
      </p:sp>
    </p:spTree>
    <p:extLst>
      <p:ext uri="{BB962C8B-B14F-4D97-AF65-F5344CB8AC3E}">
        <p14:creationId xmlns:p14="http://schemas.microsoft.com/office/powerpoint/2010/main" val="31795135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CA" sz="3400" b="1" i="1" dirty="0" smtClean="0"/>
              <a:t>Scaffolding for Student Success- </a:t>
            </a:r>
            <a:r>
              <a:rPr lang="en-CA" sz="3200" dirty="0" smtClean="0"/>
              <a:t>making the connection</a:t>
            </a:r>
            <a:endParaRPr lang="en-CA" sz="3200" dirty="0"/>
          </a:p>
        </p:txBody>
      </p:sp>
      <p:sp>
        <p:nvSpPr>
          <p:cNvPr id="3" name="Content Placeholder 2"/>
          <p:cNvSpPr>
            <a:spLocks noGrp="1"/>
          </p:cNvSpPr>
          <p:nvPr>
            <p:ph idx="1"/>
          </p:nvPr>
        </p:nvSpPr>
        <p:spPr/>
        <p:txBody>
          <a:bodyPr>
            <a:normAutofit lnSpcReduction="10000"/>
          </a:bodyPr>
          <a:lstStyle/>
          <a:p>
            <a:pPr marL="68580" indent="0">
              <a:buNone/>
            </a:pPr>
            <a:r>
              <a:rPr lang="en-CA" dirty="0" smtClean="0">
                <a:solidFill>
                  <a:srgbClr val="FF0000"/>
                </a:solidFill>
              </a:rPr>
              <a:t>Step 4</a:t>
            </a:r>
            <a:r>
              <a:rPr lang="en-CA" dirty="0" smtClean="0"/>
              <a:t>. Determine </a:t>
            </a:r>
            <a:r>
              <a:rPr lang="en-CA" dirty="0"/>
              <a:t>instructional support and </a:t>
            </a:r>
            <a:r>
              <a:rPr lang="en-CA" b="1" dirty="0"/>
              <a:t>formative assessment opportunities</a:t>
            </a:r>
            <a:r>
              <a:rPr lang="en-CA" dirty="0"/>
              <a:t>.</a:t>
            </a:r>
          </a:p>
          <a:p>
            <a:pPr marL="68580" indent="0">
              <a:buNone/>
            </a:pPr>
            <a:endParaRPr lang="en-CA" dirty="0"/>
          </a:p>
          <a:p>
            <a:pPr marL="68580" indent="0">
              <a:buNone/>
            </a:pPr>
            <a:r>
              <a:rPr lang="en-CA" dirty="0" smtClean="0"/>
              <a:t>NOTICE: </a:t>
            </a:r>
          </a:p>
          <a:p>
            <a:pPr>
              <a:buFont typeface="Courier New" pitchFamily="49" charset="0"/>
              <a:buChar char="o"/>
            </a:pPr>
            <a:r>
              <a:rPr lang="en-CA" dirty="0" smtClean="0"/>
              <a:t>A formative assessment tool is NOT necessarily in rubric format</a:t>
            </a:r>
          </a:p>
          <a:p>
            <a:pPr>
              <a:buFont typeface="Courier New" pitchFamily="49" charset="0"/>
              <a:buChar char="o"/>
            </a:pPr>
            <a:r>
              <a:rPr lang="en-CA" dirty="0" smtClean="0"/>
              <a:t>Components of the formative assessment tool are “criteria” as used in critical thinking</a:t>
            </a:r>
          </a:p>
          <a:p>
            <a:endParaRPr lang="en-CA" dirty="0" smtClean="0"/>
          </a:p>
          <a:p>
            <a:endParaRPr lang="en-CA" dirty="0"/>
          </a:p>
        </p:txBody>
      </p:sp>
    </p:spTree>
    <p:extLst>
      <p:ext uri="{BB962C8B-B14F-4D97-AF65-F5344CB8AC3E}">
        <p14:creationId xmlns:p14="http://schemas.microsoft.com/office/powerpoint/2010/main" val="21884886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271</TotalTime>
  <Words>1440</Words>
  <Application>Microsoft Office PowerPoint</Application>
  <PresentationFormat>On-screen Show (4:3)</PresentationFormat>
  <Paragraphs>135</Paragraphs>
  <Slides>10</Slides>
  <Notes>10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Austin</vt:lpstr>
      <vt:lpstr> Introducing…  Creating Credible Criteria</vt:lpstr>
      <vt:lpstr>Purpose</vt:lpstr>
      <vt:lpstr>Outcomes</vt:lpstr>
      <vt:lpstr>PowerPoint Presentation</vt:lpstr>
      <vt:lpstr>    Differentiating the Use of Criteria</vt:lpstr>
      <vt:lpstr>Criteria: A Working Definition</vt:lpstr>
      <vt:lpstr>Articulating Criteria:  Steps for Success</vt:lpstr>
      <vt:lpstr>  Which is the more effective example? </vt:lpstr>
      <vt:lpstr>Scaffolding for Student Success- making the connection</vt:lpstr>
      <vt:lpstr>Concluding Tweet</vt:lpstr>
    </vt:vector>
  </TitlesOfParts>
  <Company>PSD70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Creating Credible Criteria</dc:title>
  <dc:creator>Diane Lander</dc:creator>
  <cp:lastModifiedBy>Diane Lander</cp:lastModifiedBy>
  <cp:revision>52</cp:revision>
  <dcterms:created xsi:type="dcterms:W3CDTF">2012-11-15T22:26:05Z</dcterms:created>
  <dcterms:modified xsi:type="dcterms:W3CDTF">2012-11-20T20:58:23Z</dcterms:modified>
</cp:coreProperties>
</file>